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58" r:id="rId3"/>
    <p:sldId id="259" r:id="rId4"/>
    <p:sldId id="260" r:id="rId5"/>
    <p:sldId id="261" r:id="rId6"/>
    <p:sldId id="257" r:id="rId7"/>
    <p:sldId id="263" r:id="rId8"/>
    <p:sldId id="264" r:id="rId9"/>
    <p:sldId id="265" r:id="rId1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3E1"/>
    <a:srgbClr val="B08134"/>
    <a:srgbClr val="E5AA53"/>
    <a:srgbClr val="D39F4C"/>
    <a:srgbClr val="FBF3E3"/>
    <a:srgbClr val="D09946"/>
    <a:srgbClr val="C79340"/>
    <a:srgbClr val="A78752"/>
    <a:srgbClr val="C39045"/>
    <a:srgbClr val="E7B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/>
  </p:normalViewPr>
  <p:slideViewPr>
    <p:cSldViewPr snapToGrid="0">
      <p:cViewPr>
        <p:scale>
          <a:sx n="75" d="100"/>
          <a:sy n="75" d="100"/>
        </p:scale>
        <p:origin x="296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3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2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1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83B4D-40FC-4BCE-889E-FD235E2DEDEE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724F8-68C5-4585-BBDA-AE6D83856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7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E36698AF-11C8-4B28-903E-1E34C717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558" y="0"/>
            <a:ext cx="5376883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C06564-7287-4514-8E82-8A01169B9451}"/>
              </a:ext>
            </a:extLst>
          </p:cNvPr>
          <p:cNvSpPr txBox="1"/>
          <p:nvPr/>
        </p:nvSpPr>
        <p:spPr>
          <a:xfrm>
            <a:off x="-4698999" y="1"/>
            <a:ext cx="3416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evol_1980_복도형_중형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226EE-067E-417C-B07D-87BF0BA3B622}"/>
              </a:ext>
            </a:extLst>
          </p:cNvPr>
          <p:cNvSpPr txBox="1"/>
          <p:nvPr/>
        </p:nvSpPr>
        <p:spPr>
          <a:xfrm>
            <a:off x="832937" y="5508641"/>
            <a:ext cx="519212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 서울 </a:t>
            </a:r>
            <a:r>
              <a:rPr lang="ko-KR" altLang="en-US" sz="933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구로주공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1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차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, 73.08㎡, 1986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년 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(NAVER Corp., 2017)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2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6E15E4F3-76CD-4220-A747-CB4506EAC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787" y="0"/>
            <a:ext cx="5370425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53488-6F38-45A1-B9AA-543E33E5C028}"/>
              </a:ext>
            </a:extLst>
          </p:cNvPr>
          <p:cNvSpPr txBox="1"/>
          <p:nvPr/>
        </p:nvSpPr>
        <p:spPr>
          <a:xfrm>
            <a:off x="-4699000" y="1"/>
            <a:ext cx="3733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evol_1980_복도형_대형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86837-291F-4E9A-AE62-B441F4B11A95}"/>
              </a:ext>
            </a:extLst>
          </p:cNvPr>
          <p:cNvSpPr txBox="1"/>
          <p:nvPr/>
        </p:nvSpPr>
        <p:spPr>
          <a:xfrm>
            <a:off x="832936" y="5885030"/>
            <a:ext cx="519212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서울 압구정한양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7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차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, 106.22㎡, 1981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년 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(NAVER Corp., 2017)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96C20D-9C26-4875-9D46-F18E5BB73E2D}"/>
              </a:ext>
            </a:extLst>
          </p:cNvPr>
          <p:cNvGrpSpPr/>
          <p:nvPr/>
        </p:nvGrpSpPr>
        <p:grpSpPr>
          <a:xfrm>
            <a:off x="2233936" y="1379864"/>
            <a:ext cx="2471414" cy="3993576"/>
            <a:chOff x="2154519" y="1250918"/>
            <a:chExt cx="2829504" cy="45722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345ADA-9C23-40A8-A9A4-DEADD348206B}"/>
                </a:ext>
              </a:extLst>
            </p:cNvPr>
            <p:cNvSpPr txBox="1"/>
            <p:nvPr/>
          </p:nvSpPr>
          <p:spPr>
            <a:xfrm>
              <a:off x="2154519" y="2250744"/>
              <a:ext cx="376888" cy="419051"/>
            </a:xfrm>
            <a:prstGeom prst="rect">
              <a:avLst/>
            </a:prstGeom>
            <a:solidFill>
              <a:srgbClr val="F8ECC3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침실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DB959-FFE9-4CD8-AE1D-BF8C8EA23AD6}"/>
                </a:ext>
              </a:extLst>
            </p:cNvPr>
            <p:cNvSpPr txBox="1"/>
            <p:nvPr/>
          </p:nvSpPr>
          <p:spPr>
            <a:xfrm>
              <a:off x="4521813" y="2752022"/>
              <a:ext cx="376888" cy="419051"/>
            </a:xfrm>
            <a:prstGeom prst="rect">
              <a:avLst/>
            </a:prstGeom>
            <a:solidFill>
              <a:srgbClr val="F8ECC3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침실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11844A-4B7A-46B0-A883-A1F2751CDE8E}"/>
                </a:ext>
              </a:extLst>
            </p:cNvPr>
            <p:cNvSpPr txBox="1"/>
            <p:nvPr/>
          </p:nvSpPr>
          <p:spPr>
            <a:xfrm>
              <a:off x="4140580" y="4434689"/>
              <a:ext cx="376888" cy="419052"/>
            </a:xfrm>
            <a:prstGeom prst="rect">
              <a:avLst/>
            </a:prstGeom>
            <a:solidFill>
              <a:srgbClr val="F8ECC3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침실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567057-14C7-45C2-8C29-30A451BBADFC}"/>
                </a:ext>
              </a:extLst>
            </p:cNvPr>
            <p:cNvSpPr txBox="1"/>
            <p:nvPr/>
          </p:nvSpPr>
          <p:spPr>
            <a:xfrm>
              <a:off x="2425572" y="4444517"/>
              <a:ext cx="376888" cy="419052"/>
            </a:xfrm>
            <a:prstGeom prst="rect">
              <a:avLst/>
            </a:prstGeom>
            <a:solidFill>
              <a:srgbClr val="D09946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거실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D085E-DC5F-4DDF-A8D0-E51DE26879BA}"/>
                </a:ext>
              </a:extLst>
            </p:cNvPr>
            <p:cNvSpPr txBox="1"/>
            <p:nvPr/>
          </p:nvSpPr>
          <p:spPr>
            <a:xfrm>
              <a:off x="3755558" y="2007005"/>
              <a:ext cx="481911" cy="574260"/>
            </a:xfrm>
            <a:prstGeom prst="rect">
              <a:avLst/>
            </a:prstGeom>
            <a:solidFill>
              <a:srgbClr val="C7934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주방</a:t>
              </a:r>
              <a:r>
                <a:rPr lang="en-US" altLang="ko-KR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/</a:t>
              </a:r>
            </a:p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식당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FD8669-2110-4BB2-8403-540E61492FBF}"/>
                </a:ext>
              </a:extLst>
            </p:cNvPr>
            <p:cNvSpPr txBox="1"/>
            <p:nvPr/>
          </p:nvSpPr>
          <p:spPr>
            <a:xfrm>
              <a:off x="4572395" y="1846519"/>
              <a:ext cx="411628" cy="493100"/>
            </a:xfrm>
            <a:prstGeom prst="rect">
              <a:avLst/>
            </a:prstGeom>
            <a:solidFill>
              <a:srgbClr val="FBF3E3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발코니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E48D3D-F44C-4174-A729-787375A0A3C3}"/>
                </a:ext>
              </a:extLst>
            </p:cNvPr>
            <p:cNvSpPr txBox="1"/>
            <p:nvPr/>
          </p:nvSpPr>
          <p:spPr>
            <a:xfrm>
              <a:off x="2342215" y="5494401"/>
              <a:ext cx="526217" cy="328733"/>
            </a:xfrm>
            <a:prstGeom prst="rect">
              <a:avLst/>
            </a:prstGeom>
            <a:solidFill>
              <a:srgbClr val="FBF3E3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발코니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3DEDD0-1FF5-4B68-A5E8-F21285580100}"/>
                </a:ext>
              </a:extLst>
            </p:cNvPr>
            <p:cNvSpPr txBox="1"/>
            <p:nvPr/>
          </p:nvSpPr>
          <p:spPr>
            <a:xfrm>
              <a:off x="4142946" y="5461686"/>
              <a:ext cx="438648" cy="139684"/>
            </a:xfrm>
            <a:prstGeom prst="rect">
              <a:avLst/>
            </a:prstGeom>
            <a:solidFill>
              <a:srgbClr val="FBF3E3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발코니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2718BB-B1FE-4671-A433-3A0A62C68E26}"/>
                </a:ext>
              </a:extLst>
            </p:cNvPr>
            <p:cNvSpPr txBox="1"/>
            <p:nvPr/>
          </p:nvSpPr>
          <p:spPr>
            <a:xfrm>
              <a:off x="2177949" y="1250918"/>
              <a:ext cx="438648" cy="4190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복도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  <a:p>
              <a:pPr algn="ctr"/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BB32CB-4CF7-4EB9-9A78-D4310E370970}"/>
                </a:ext>
              </a:extLst>
            </p:cNvPr>
            <p:cNvSpPr txBox="1"/>
            <p:nvPr/>
          </p:nvSpPr>
          <p:spPr>
            <a:xfrm>
              <a:off x="3129733" y="1861702"/>
              <a:ext cx="126640" cy="3287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933" b="1" dirty="0">
                  <a:latin typeface="본고딕 KR" panose="020B0500000000000000" pitchFamily="34" charset="-127"/>
                  <a:ea typeface="본고딕 KR" panose="020B0500000000000000" pitchFamily="34" charset="-127"/>
                </a:rPr>
                <a:t>현관</a:t>
              </a:r>
              <a:endParaRPr lang="en-US" altLang="ko-KR" sz="933" b="1" dirty="0">
                <a:latin typeface="본고딕 KR" panose="020B0500000000000000" pitchFamily="34" charset="-127"/>
                <a:ea typeface="본고딕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61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60C356D3-B2D4-4B4F-8F10-B93B724F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371" y="0"/>
            <a:ext cx="6261257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99606-A836-4A00-8401-066E0CE6177E}"/>
              </a:ext>
            </a:extLst>
          </p:cNvPr>
          <p:cNvSpPr txBox="1"/>
          <p:nvPr/>
        </p:nvSpPr>
        <p:spPr>
          <a:xfrm>
            <a:off x="-4698999" y="1"/>
            <a:ext cx="3898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evol_1990_계단실형_중형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5AAB7-BFDC-4320-AE7D-19C5D596C0D2}"/>
              </a:ext>
            </a:extLst>
          </p:cNvPr>
          <p:cNvSpPr txBox="1"/>
          <p:nvPr/>
        </p:nvSpPr>
        <p:spPr>
          <a:xfrm>
            <a:off x="921836" y="6456530"/>
            <a:ext cx="519212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 천안 일성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3</a:t>
            </a:r>
            <a:r>
              <a:rPr lang="ko-KR" altLang="en-US" sz="933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차능수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, 84.82㎡, 1994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년 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(NAVER Corp., 2017)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47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F9E07F2C-FAF4-4482-A5B8-0C368AF45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489" y="0"/>
            <a:ext cx="6353021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55353C-2E36-4119-947C-B62DB739F879}"/>
              </a:ext>
            </a:extLst>
          </p:cNvPr>
          <p:cNvSpPr txBox="1"/>
          <p:nvPr/>
        </p:nvSpPr>
        <p:spPr>
          <a:xfrm>
            <a:off x="-4698999" y="1"/>
            <a:ext cx="3848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evol_1990_계단실형_대형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A2921-5DF0-412E-B857-207AB3A36594}"/>
              </a:ext>
            </a:extLst>
          </p:cNvPr>
          <p:cNvSpPr txBox="1"/>
          <p:nvPr/>
        </p:nvSpPr>
        <p:spPr>
          <a:xfrm>
            <a:off x="832936" y="6316830"/>
            <a:ext cx="519212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인천 연수하나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2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차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, 99.42㎡, 1994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년 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(NAVER Corp., 2017)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28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래픽 17">
            <a:extLst>
              <a:ext uri="{FF2B5EF4-FFF2-40B4-BE49-F238E27FC236}">
                <a16:creationId xmlns:a16="http://schemas.microsoft.com/office/drawing/2014/main" id="{07AA9402-EE2D-4599-98FA-EF087BF8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235" y="0"/>
            <a:ext cx="6345529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DB805-7020-41BA-AF21-B28E20F8CE0E}"/>
              </a:ext>
            </a:extLst>
          </p:cNvPr>
          <p:cNvSpPr txBox="1"/>
          <p:nvPr/>
        </p:nvSpPr>
        <p:spPr>
          <a:xfrm>
            <a:off x="-4699000" y="1"/>
            <a:ext cx="248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evol_2000_중형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160AF-2B6A-4D90-BF09-F5035B0293CB}"/>
              </a:ext>
            </a:extLst>
          </p:cNvPr>
          <p:cNvSpPr txBox="1"/>
          <p:nvPr/>
        </p:nvSpPr>
        <p:spPr>
          <a:xfrm>
            <a:off x="4406904" y="3268827"/>
            <a:ext cx="266699" cy="369332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1CE03-7A48-49F2-B282-37CB088D7F0E}"/>
              </a:ext>
            </a:extLst>
          </p:cNvPr>
          <p:cNvSpPr txBox="1"/>
          <p:nvPr/>
        </p:nvSpPr>
        <p:spPr>
          <a:xfrm>
            <a:off x="4311655" y="4722976"/>
            <a:ext cx="266699" cy="369332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A3BF9-8475-4602-B1F7-A887B636BB09}"/>
              </a:ext>
            </a:extLst>
          </p:cNvPr>
          <p:cNvSpPr txBox="1"/>
          <p:nvPr/>
        </p:nvSpPr>
        <p:spPr>
          <a:xfrm>
            <a:off x="2038355" y="4748377"/>
            <a:ext cx="266699" cy="369332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C3024-C801-49D3-8FD7-8B5D73888364}"/>
              </a:ext>
            </a:extLst>
          </p:cNvPr>
          <p:cNvSpPr txBox="1"/>
          <p:nvPr/>
        </p:nvSpPr>
        <p:spPr>
          <a:xfrm>
            <a:off x="3409958" y="3287874"/>
            <a:ext cx="330196" cy="492443"/>
          </a:xfrm>
          <a:prstGeom prst="rect">
            <a:avLst/>
          </a:prstGeom>
          <a:solidFill>
            <a:srgbClr val="D39F4C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주방</a:t>
            </a:r>
            <a:r>
              <a:rPr lang="en-US" altLang="ko-KR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/</a:t>
            </a: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식당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A0594-5A09-40D6-9967-5ADC3B9A48FA}"/>
              </a:ext>
            </a:extLst>
          </p:cNvPr>
          <p:cNvSpPr txBox="1"/>
          <p:nvPr/>
        </p:nvSpPr>
        <p:spPr>
          <a:xfrm>
            <a:off x="3048011" y="4615028"/>
            <a:ext cx="330196" cy="369332"/>
          </a:xfrm>
          <a:prstGeom prst="rect">
            <a:avLst/>
          </a:prstGeom>
          <a:solidFill>
            <a:srgbClr val="E5AA5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거실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  <a:p>
            <a:pPr algn="ctr"/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C22E3-0D2C-4C72-BB30-7979131D832D}"/>
              </a:ext>
            </a:extLst>
          </p:cNvPr>
          <p:cNvSpPr txBox="1"/>
          <p:nvPr/>
        </p:nvSpPr>
        <p:spPr>
          <a:xfrm>
            <a:off x="4305303" y="4005427"/>
            <a:ext cx="266699" cy="246221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드레스룸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E7550-8273-4F69-9F47-B92D138A454B}"/>
              </a:ext>
            </a:extLst>
          </p:cNvPr>
          <p:cNvSpPr txBox="1"/>
          <p:nvPr/>
        </p:nvSpPr>
        <p:spPr>
          <a:xfrm>
            <a:off x="3276602" y="2773527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D77A2C-BADD-4AC2-B1BC-52E1EE70BACD}"/>
              </a:ext>
            </a:extLst>
          </p:cNvPr>
          <p:cNvSpPr txBox="1"/>
          <p:nvPr/>
        </p:nvSpPr>
        <p:spPr>
          <a:xfrm>
            <a:off x="4375152" y="2894181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2882B-7DE0-47CF-AED3-0F2BFA22D8FB}"/>
              </a:ext>
            </a:extLst>
          </p:cNvPr>
          <p:cNvSpPr txBox="1"/>
          <p:nvPr/>
        </p:nvSpPr>
        <p:spPr>
          <a:xfrm>
            <a:off x="4267202" y="5643729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9E2CA-E90E-4284-B279-B011E1307412}"/>
              </a:ext>
            </a:extLst>
          </p:cNvPr>
          <p:cNvSpPr txBox="1"/>
          <p:nvPr/>
        </p:nvSpPr>
        <p:spPr>
          <a:xfrm>
            <a:off x="1962152" y="5567527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07C45-04E3-44C1-8680-C9C3C95897FA}"/>
              </a:ext>
            </a:extLst>
          </p:cNvPr>
          <p:cNvSpPr txBox="1"/>
          <p:nvPr/>
        </p:nvSpPr>
        <p:spPr>
          <a:xfrm>
            <a:off x="3035301" y="5643729"/>
            <a:ext cx="374649" cy="123111"/>
          </a:xfrm>
          <a:prstGeom prst="rect">
            <a:avLst/>
          </a:prstGeom>
          <a:solidFill>
            <a:srgbClr val="FBF3E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67960-60FB-42E3-BC11-0986D3428FE5}"/>
              </a:ext>
            </a:extLst>
          </p:cNvPr>
          <p:cNvSpPr txBox="1"/>
          <p:nvPr/>
        </p:nvSpPr>
        <p:spPr>
          <a:xfrm>
            <a:off x="832936" y="6476486"/>
            <a:ext cx="519212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 양주 </a:t>
            </a:r>
            <a:r>
              <a:rPr lang="ko-KR" altLang="en-US" sz="933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동화옥시죤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5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차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, 84.58㎡, 2005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년 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(NAVER Corp., 2017)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15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024F0E5-804D-4F29-9AF0-C3476CA4B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683"/>
            <a:ext cx="6858000" cy="9048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AD968-ED11-4619-B611-C77CF641AFB1}"/>
              </a:ext>
            </a:extLst>
          </p:cNvPr>
          <p:cNvSpPr txBox="1"/>
          <p:nvPr/>
        </p:nvSpPr>
        <p:spPr>
          <a:xfrm>
            <a:off x="-4698999" y="-1"/>
            <a:ext cx="40059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evol_2010_탑상형_중앙부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ACB23-80BD-4CE9-9862-A385FD4B6E1B}"/>
              </a:ext>
            </a:extLst>
          </p:cNvPr>
          <p:cNvSpPr txBox="1"/>
          <p:nvPr/>
        </p:nvSpPr>
        <p:spPr>
          <a:xfrm>
            <a:off x="3742704" y="2968022"/>
            <a:ext cx="263508" cy="243275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드레스룸</a:t>
            </a:r>
            <a:endParaRPr lang="en-US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1183D-5DF8-48D4-8BCF-60F789D1B737}"/>
              </a:ext>
            </a:extLst>
          </p:cNvPr>
          <p:cNvSpPr txBox="1"/>
          <p:nvPr/>
        </p:nvSpPr>
        <p:spPr>
          <a:xfrm>
            <a:off x="4467354" y="3211298"/>
            <a:ext cx="263508" cy="121638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20625-56AC-4FDC-AFEB-9E3C082892AD}"/>
              </a:ext>
            </a:extLst>
          </p:cNvPr>
          <p:cNvSpPr txBox="1"/>
          <p:nvPr/>
        </p:nvSpPr>
        <p:spPr>
          <a:xfrm>
            <a:off x="1424449" y="4271612"/>
            <a:ext cx="263508" cy="121638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4CC94-8709-4548-9ABB-CFB8E5DA9070}"/>
              </a:ext>
            </a:extLst>
          </p:cNvPr>
          <p:cNvSpPr txBox="1"/>
          <p:nvPr/>
        </p:nvSpPr>
        <p:spPr>
          <a:xfrm>
            <a:off x="2371829" y="4641780"/>
            <a:ext cx="263508" cy="121638"/>
          </a:xfrm>
          <a:prstGeom prst="rect">
            <a:avLst/>
          </a:prstGeom>
          <a:solidFill>
            <a:srgbClr val="F8ECC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침실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ADB53-D4D1-430A-8C8E-CE9EE5FB0E27}"/>
              </a:ext>
            </a:extLst>
          </p:cNvPr>
          <p:cNvSpPr txBox="1"/>
          <p:nvPr/>
        </p:nvSpPr>
        <p:spPr>
          <a:xfrm>
            <a:off x="4498725" y="4428461"/>
            <a:ext cx="263508" cy="121638"/>
          </a:xfrm>
          <a:prstGeom prst="rect">
            <a:avLst/>
          </a:prstGeom>
          <a:solidFill>
            <a:srgbClr val="CD9D4D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거실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F6E87C-E2B7-4493-9737-647147C99A64}"/>
              </a:ext>
            </a:extLst>
          </p:cNvPr>
          <p:cNvSpPr txBox="1"/>
          <p:nvPr/>
        </p:nvSpPr>
        <p:spPr>
          <a:xfrm>
            <a:off x="3300385" y="4786081"/>
            <a:ext cx="442317" cy="121638"/>
          </a:xfrm>
          <a:prstGeom prst="rect">
            <a:avLst/>
          </a:prstGeom>
          <a:solidFill>
            <a:srgbClr val="E5B05D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주방</a:t>
            </a:r>
            <a:r>
              <a:rPr lang="en-US" altLang="ko-KR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/</a:t>
            </a:r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식당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B37312-743D-4351-8A65-57611104B0DA}"/>
              </a:ext>
            </a:extLst>
          </p:cNvPr>
          <p:cNvSpPr txBox="1"/>
          <p:nvPr/>
        </p:nvSpPr>
        <p:spPr>
          <a:xfrm>
            <a:off x="5245339" y="4328076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E659C-DE10-45FE-AA8F-4FACA42B249F}"/>
              </a:ext>
            </a:extLst>
          </p:cNvPr>
          <p:cNvSpPr txBox="1"/>
          <p:nvPr/>
        </p:nvSpPr>
        <p:spPr>
          <a:xfrm>
            <a:off x="5245339" y="3355602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73F19A-BA07-4C9F-B637-3C32E86BDE01}"/>
              </a:ext>
            </a:extLst>
          </p:cNvPr>
          <p:cNvSpPr txBox="1"/>
          <p:nvPr/>
        </p:nvSpPr>
        <p:spPr>
          <a:xfrm>
            <a:off x="4266590" y="5338197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CEA7AF-95B9-4874-B3A5-6506F876EBC1}"/>
              </a:ext>
            </a:extLst>
          </p:cNvPr>
          <p:cNvSpPr txBox="1"/>
          <p:nvPr/>
        </p:nvSpPr>
        <p:spPr>
          <a:xfrm>
            <a:off x="2246352" y="5344469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5ED21-E58F-43C8-AC64-0070AB930F8F}"/>
              </a:ext>
            </a:extLst>
          </p:cNvPr>
          <p:cNvSpPr txBox="1"/>
          <p:nvPr/>
        </p:nvSpPr>
        <p:spPr>
          <a:xfrm>
            <a:off x="1399355" y="4980575"/>
            <a:ext cx="310561" cy="121638"/>
          </a:xfrm>
          <a:prstGeom prst="rect">
            <a:avLst/>
          </a:prstGeom>
          <a:solidFill>
            <a:srgbClr val="FBF3E3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>
                <a:latin typeface="본고딕 KR" panose="020B0500000000000000" pitchFamily="34" charset="-127"/>
                <a:ea typeface="본고딕 KR" panose="020B0500000000000000" pitchFamily="34" charset="-127"/>
              </a:rPr>
              <a:t>발코니</a:t>
            </a:r>
            <a:endParaRPr lang="en-US" altLang="ko-KR" sz="800" b="1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4F9990-0EF0-4E22-88B8-C9CB5A0F597C}"/>
              </a:ext>
            </a:extLst>
          </p:cNvPr>
          <p:cNvSpPr txBox="1"/>
          <p:nvPr/>
        </p:nvSpPr>
        <p:spPr>
          <a:xfrm>
            <a:off x="832936" y="6133586"/>
            <a:ext cx="519212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서울 </a:t>
            </a:r>
            <a:r>
              <a:rPr lang="ko-KR" altLang="en-US" sz="933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서초포레스타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5, 84.4㎡, 2014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년 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(NAVER Corp., 2017)</a:t>
            </a:r>
            <a:endParaRPr lang="en-US" sz="933" dirty="0">
              <a:latin typeface="본고딕 KR" panose="020B0500000000000000" pitchFamily="34" charset="-127"/>
              <a:ea typeface="본고딕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39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08CA9539-9B07-46E0-8757-72D1A9E3C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488"/>
            <a:ext cx="6858000" cy="9043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7C093-DE6B-493C-BC9B-3A8DA8914307}"/>
              </a:ext>
            </a:extLst>
          </p:cNvPr>
          <p:cNvSpPr txBox="1"/>
          <p:nvPr/>
        </p:nvSpPr>
        <p:spPr>
          <a:xfrm>
            <a:off x="-4927600" y="221734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evol_2010_탑상형_단부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27B4B-6145-4869-AD52-7BC1FAFCC00F}"/>
              </a:ext>
            </a:extLst>
          </p:cNvPr>
          <p:cNvSpPr txBox="1"/>
          <p:nvPr/>
        </p:nvSpPr>
        <p:spPr>
          <a:xfrm>
            <a:off x="832936" y="6031986"/>
            <a:ext cx="519212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천안 </a:t>
            </a:r>
            <a:r>
              <a:rPr lang="ko-KR" altLang="en-US" sz="933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백석더샵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, 84.25㎡, 2016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년 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(NAVER Corp., 2017)</a:t>
            </a:r>
          </a:p>
        </p:txBody>
      </p:sp>
    </p:spTree>
    <p:extLst>
      <p:ext uri="{BB962C8B-B14F-4D97-AF65-F5344CB8AC3E}">
        <p14:creationId xmlns:p14="http://schemas.microsoft.com/office/powerpoint/2010/main" val="154365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FD2EA121-F2E3-4294-AFC9-1095F28D2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451"/>
            <a:ext cx="6858000" cy="9085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C7585-38F8-469D-B310-CD0195050A01}"/>
              </a:ext>
            </a:extLst>
          </p:cNvPr>
          <p:cNvSpPr txBox="1"/>
          <p:nvPr/>
        </p:nvSpPr>
        <p:spPr>
          <a:xfrm>
            <a:off x="-4354830" y="30854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evol_2010_혼합형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1106DD-1413-49FF-90AE-F838A3591B66}"/>
              </a:ext>
            </a:extLst>
          </p:cNvPr>
          <p:cNvSpPr txBox="1"/>
          <p:nvPr/>
        </p:nvSpPr>
        <p:spPr>
          <a:xfrm>
            <a:off x="832936" y="5854186"/>
            <a:ext cx="519212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세종 가락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4</a:t>
            </a:r>
            <a:r>
              <a:rPr lang="ko-KR" altLang="en-US" sz="933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단지이지더원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, 79.59㎡, 2014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년 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(NAVER Corp., 2017)</a:t>
            </a:r>
          </a:p>
        </p:txBody>
      </p:sp>
    </p:spTree>
    <p:extLst>
      <p:ext uri="{BB962C8B-B14F-4D97-AF65-F5344CB8AC3E}">
        <p14:creationId xmlns:p14="http://schemas.microsoft.com/office/powerpoint/2010/main" val="136082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7090B6B9-7CE7-4F2D-A182-D19EB3FED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911" y="0"/>
            <a:ext cx="5378177" cy="914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6AB5C-D563-488B-A530-67585E30A93F}"/>
              </a:ext>
            </a:extLst>
          </p:cNvPr>
          <p:cNvSpPr txBox="1"/>
          <p:nvPr/>
        </p:nvSpPr>
        <p:spPr>
          <a:xfrm>
            <a:off x="-4160520" y="10527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evol_2010_원룸형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32AE4-8B36-4331-8744-65170C73F9E1}"/>
              </a:ext>
            </a:extLst>
          </p:cNvPr>
          <p:cNvSpPr txBox="1"/>
          <p:nvPr/>
        </p:nvSpPr>
        <p:spPr>
          <a:xfrm>
            <a:off x="832936" y="5663686"/>
            <a:ext cx="519212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 서울 </a:t>
            </a:r>
            <a:r>
              <a:rPr lang="ko-KR" altLang="en-US" sz="933" dirty="0" err="1">
                <a:latin typeface="본고딕 KR" panose="020B0500000000000000" pitchFamily="34" charset="-127"/>
                <a:ea typeface="본고딕 KR" panose="020B0500000000000000" pitchFamily="34" charset="-127"/>
              </a:rPr>
              <a:t>역삼대명벨리온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, 23.62㎡, 2012</a:t>
            </a:r>
            <a:r>
              <a:rPr lang="ko-KR" altLang="en-US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년 </a:t>
            </a:r>
            <a:r>
              <a:rPr lang="en-US" altLang="ko-KR" sz="933" dirty="0">
                <a:latin typeface="본고딕 KR" panose="020B0500000000000000" pitchFamily="34" charset="-127"/>
                <a:ea typeface="본고딕 KR" panose="020B0500000000000000" pitchFamily="34" charset="-127"/>
              </a:rPr>
              <a:t>(NAVER Corp., 2017)</a:t>
            </a:r>
          </a:p>
        </p:txBody>
      </p:sp>
    </p:spTree>
    <p:extLst>
      <p:ext uri="{BB962C8B-B14F-4D97-AF65-F5344CB8AC3E}">
        <p14:creationId xmlns:p14="http://schemas.microsoft.com/office/powerpoint/2010/main" val="29861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238</Words>
  <Application>Microsoft Office PowerPoint</Application>
  <PresentationFormat>Letter 용지(8.5x11in)</PresentationFormat>
  <Paragraphs>64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본고딕 KR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의순</dc:creator>
  <cp:lastModifiedBy>안 의순</cp:lastModifiedBy>
  <cp:revision>35</cp:revision>
  <dcterms:created xsi:type="dcterms:W3CDTF">2020-12-14T11:12:03Z</dcterms:created>
  <dcterms:modified xsi:type="dcterms:W3CDTF">2020-12-29T06:11:08Z</dcterms:modified>
</cp:coreProperties>
</file>